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75" r:id="rId3"/>
    <p:sldMasterId id="2147483681" r:id="rId4"/>
    <p:sldMasterId id="2147483687" r:id="rId5"/>
    <p:sldMasterId id="2147483693" r:id="rId6"/>
  </p:sldMasterIdLst>
  <p:notesMasterIdLst>
    <p:notesMasterId r:id="rId14"/>
  </p:notesMasterIdLst>
  <p:sldIdLst>
    <p:sldId id="257" r:id="rId7"/>
    <p:sldId id="458" r:id="rId8"/>
    <p:sldId id="446" r:id="rId9"/>
    <p:sldId id="447" r:id="rId10"/>
    <p:sldId id="459" r:id="rId11"/>
    <p:sldId id="460" r:id="rId12"/>
    <p:sldId id="449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宋体" panose="02010600030101010101" pitchFamily="2" charset="-122"/>
      <p:regular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6">
          <p15:clr>
            <a:srgbClr val="A4A3A4"/>
          </p15:clr>
        </p15:guide>
        <p15:guide id="2" pos="293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0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67"/>
      </p:cViewPr>
      <p:guideLst>
        <p:guide orient="horz" pos="2276"/>
        <p:guide pos="293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3.fntdata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10.fntdata"/><Relationship Id="rId5" Type="http://schemas.openxmlformats.org/officeDocument/2006/relationships/slideMaster" Target="slideMasters/slideMaster5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21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91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77"/>
            <a:ext cx="7772400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90"/>
            <a:ext cx="2057400" cy="585152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90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567">
        <p15:prstTrans prst="airplane"/>
      </p:transition>
    </mc:Choice>
    <mc:Fallback xmlns="">
      <p:transition spd="slow" advTm="7567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916889"/>
            <a:ext cx="7772400" cy="1010543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3568" y="2924944"/>
            <a:ext cx="6400800" cy="550912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1187626" y="4077072"/>
            <a:ext cx="3312368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代用名  </a:t>
            </a:r>
            <a:endParaRPr lang="en-US" altLang="zh-CN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1187623" y="4437169"/>
            <a:ext cx="3312368" cy="288031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xx/xx/xx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1475664" y="4797152"/>
            <a:ext cx="3024335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请输入密级 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89"/>
            <a:ext cx="8229600" cy="634083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857403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857403"/>
          </a:xfr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53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01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7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57" y="1535117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5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32" y="273101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1" y="27310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32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53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93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92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92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567">
        <p15:prstTrans prst="airplane"/>
      </p:transition>
    </mc:Choice>
    <mc:Fallback xmlns="">
      <p:transition spd="slow" advTm="7567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4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70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5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23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57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9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55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记录截取后关键字数目少的语句，统计</a:t>
            </a:r>
            <a:r>
              <a:rPr lang="en-US" altLang="zh-CN" b="1" err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语句的类型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统计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语句截取后的出现的第一个关键字和最后一个关键字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1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尝试三种不同的处理方式来截取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3356" y="-20082"/>
            <a:ext cx="9144028" cy="620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561975"/>
            <a:ext cx="9144028" cy="58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294A5A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1946" y="96322"/>
            <a:ext cx="7465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关于缺失</a:t>
            </a:r>
            <a:r>
              <a:rPr lang="en-US" altLang="zh-CN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{}</a:t>
            </a:r>
            <a:r>
              <a:rPr lang="zh-CN" altLang="en-US" b="1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</a:t>
            </a:r>
            <a:endParaRPr lang="en-US" altLang="zh-CN" b="1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567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567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51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5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26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1" y="27310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26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40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7C020-F615-864A-AE79-A62FF9E38D3F}" type="datetimeFigureOut">
              <a:rPr kumimoji="1" lang="zh-CN" altLang="en-US" smtClean="0"/>
              <a:t>2023/4/25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40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635640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AA4FD-E81C-994D-8ED3-E490233EE7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40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40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635640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E1C1B161-4EA0-4354-A154-2430C001F00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</p:sldLayoutIdLst>
  <p:transition spd="slow" advTm="7567">
    <p:fade/>
  </p:transition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/>
        </p:nvSpPr>
        <p:spPr>
          <a:xfrm>
            <a:off x="685800" y="1130300"/>
            <a:ext cx="7772400" cy="2470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E6003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基于语义分析的攻击检测引擎</a:t>
            </a:r>
          </a:p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恶意流量和恶意软件检测</a:t>
            </a:r>
          </a:p>
          <a:p>
            <a:pPr algn="ctr" fontAlgn="auto">
              <a:lnSpc>
                <a:spcPct val="150000"/>
              </a:lnSpc>
            </a:pPr>
            <a:r>
              <a:rPr kumimoji="1" lang="zh-CN" altLang="en-US" dirty="0"/>
              <a:t>阶段汇报</a:t>
            </a:r>
            <a:r>
              <a:rPr kumimoji="1" lang="en-US" altLang="zh-CN" dirty="0"/>
              <a:t>2023.04.25</a:t>
            </a:r>
            <a:endParaRPr kumimoji="1" lang="zh-CN" altLang="en-US" dirty="0"/>
          </a:p>
        </p:txBody>
      </p:sp>
      <p:sp>
        <p:nvSpPr>
          <p:cNvPr id="16" name="副标题 2"/>
          <p:cNvSpPr txBox="1"/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CN" altLang="en-US" dirty="0"/>
              <a:t>锐捷网络股份有限公司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大连理工大学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5" y="167640"/>
            <a:ext cx="734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注入检测模型流程图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E8193F9-209F-5034-F25D-4D5317423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71" y="1034582"/>
            <a:ext cx="7512983" cy="56557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25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注入成分库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793061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注入成分库的作用与获取方式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E797B67-BA31-AF45-F365-31E74A46FC74}"/>
              </a:ext>
            </a:extLst>
          </p:cNvPr>
          <p:cNvSpPr txBox="1"/>
          <p:nvPr/>
        </p:nvSpPr>
        <p:spPr>
          <a:xfrm>
            <a:off x="641023" y="1235946"/>
            <a:ext cx="77394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注入成分库用于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正则匹配模块，主要是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payload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中常见的字符串，例如：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java.lang.ProcessBuilder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这种不用与权限语句搭配使用，单独出现就被检测为注入的类，以及权限语句中常出现有功能作用的字符串。注入成分库里的字符串用于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正则匹配，如果检测语句中匹配到注入成分库中的字符串，即被检测为注入。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AF8900-0679-7DE8-DBAC-5D244EA7176C}"/>
              </a:ext>
            </a:extLst>
          </p:cNvPr>
          <p:cNvSpPr txBox="1"/>
          <p:nvPr/>
        </p:nvSpPr>
        <p:spPr>
          <a:xfrm>
            <a:off x="57759" y="2847522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注入成分库（目前已统计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15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条）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7D53B4B-A830-8453-A266-27D4EB8A3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89" y="3631540"/>
            <a:ext cx="3333750" cy="20288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C771F1F-8A92-7DAD-BE91-9B2C74887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026" y="3537162"/>
            <a:ext cx="2638425" cy="1876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82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社区版长亭检测模型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6130" y="763585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本机上搭建了长亭社区版的检测模型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11F32E-7AC1-D2C5-F2EF-A268F0BDF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94" y="1840671"/>
            <a:ext cx="8277077" cy="391651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FF4590C-0456-7AF0-1D3E-7B25745D796A}"/>
              </a:ext>
            </a:extLst>
          </p:cNvPr>
          <p:cNvSpPr txBox="1"/>
          <p:nvPr/>
        </p:nvSpPr>
        <p:spPr>
          <a:xfrm>
            <a:off x="537328" y="1282045"/>
            <a:ext cx="7758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</a:t>
            </a:r>
            <a:r>
              <a:rPr lang="en-US" altLang="zh-CN" dirty="0" err="1"/>
              <a:t>urlpath</a:t>
            </a:r>
            <a:r>
              <a:rPr lang="zh-CN" altLang="en-US" dirty="0"/>
              <a:t>的方式输入语句，根据语句是否被拦截来判断语句是否为注入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82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社区版长亭检测模型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6130" y="763585"/>
            <a:ext cx="8767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注入语句产生检测日志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B664C5-D116-E26C-ECB8-9B0662C16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7" y="1381870"/>
            <a:ext cx="8361919" cy="437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8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4" y="167640"/>
            <a:ext cx="6225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测试结果对比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724045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深信服测试结果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7C6EC1D-46D7-85F9-B63A-D4BEC1F171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979870"/>
              </p:ext>
            </p:extLst>
          </p:nvPr>
        </p:nvGraphicFramePr>
        <p:xfrm>
          <a:off x="1045426" y="1308820"/>
          <a:ext cx="7476404" cy="180202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69482">
                  <a:extLst>
                    <a:ext uri="{9D8B030D-6E8A-4147-A177-3AD203B41FA5}">
                      <a16:colId xmlns:a16="http://schemas.microsoft.com/office/drawing/2014/main" val="2573053902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2086608954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3998406132"/>
                    </a:ext>
                  </a:extLst>
                </a:gridCol>
              </a:tblGrid>
              <a:tr h="60544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总数据</a:t>
                      </a:r>
                      <a:endParaRPr lang="zh-CN" sz="2000" b="1" i="0" u="none" strike="noStrike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注入（有日志）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非注入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3811956"/>
                  </a:ext>
                </a:extLst>
              </a:tr>
              <a:tr h="598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a:t>345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125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220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8876370"/>
                  </a:ext>
                </a:extLst>
              </a:tr>
              <a:tr h="598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72</a:t>
                      </a:r>
                      <a:r>
                        <a:rPr lang="zh-CN" altLang="en-US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（权限语句）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15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57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806110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085C1BC7-1213-D40E-4495-21B38CD37163}"/>
              </a:ext>
            </a:extLst>
          </p:cNvPr>
          <p:cNvSpPr txBox="1"/>
          <p:nvPr/>
        </p:nvSpPr>
        <p:spPr>
          <a:xfrm>
            <a:off x="38905" y="3296839"/>
            <a:ext cx="86620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l"/>
              <a:defRPr b="1">
                <a:solidFill>
                  <a:srgbClr val="294A5A"/>
                </a:solidFill>
                <a:latin typeface="Cambria Math" panose="02040503050406030204" pitchFamily="18" charset="0"/>
                <a:ea typeface="微软雅黑" panose="020B0503020204020204" pitchFamily="34" charset="-122"/>
              </a:defRPr>
            </a:lvl1pPr>
          </a:lstStyle>
          <a:p>
            <a:pPr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长亭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(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社区版</a:t>
            </a:r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)</a:t>
            </a:r>
            <a:r>
              <a:rPr lang="zh-CN" altLang="en-US" sz="2000" dirty="0">
                <a:solidFill>
                  <a:schemeClr val="accent2">
                    <a:lumMod val="50000"/>
                  </a:schemeClr>
                </a:solidFill>
                <a:ea typeface="Cambria Math" panose="02040503050406030204" pitchFamily="18" charset="0"/>
              </a:rPr>
              <a:t>测试结果</a:t>
            </a:r>
            <a:endParaRPr lang="en-US" altLang="zh-CN" sz="2000" dirty="0">
              <a:solidFill>
                <a:schemeClr val="accent2">
                  <a:lumMod val="50000"/>
                </a:schemeClr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E3A47D0-AD11-8924-CDD2-E93CA6395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38726"/>
              </p:ext>
            </p:extLst>
          </p:nvPr>
        </p:nvGraphicFramePr>
        <p:xfrm>
          <a:off x="1045426" y="3858689"/>
          <a:ext cx="7476404" cy="201094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69482">
                  <a:extLst>
                    <a:ext uri="{9D8B030D-6E8A-4147-A177-3AD203B41FA5}">
                      <a16:colId xmlns:a16="http://schemas.microsoft.com/office/drawing/2014/main" val="2573053902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2086608954"/>
                    </a:ext>
                  </a:extLst>
                </a:gridCol>
                <a:gridCol w="2453461">
                  <a:extLst>
                    <a:ext uri="{9D8B030D-6E8A-4147-A177-3AD203B41FA5}">
                      <a16:colId xmlns:a16="http://schemas.microsoft.com/office/drawing/2014/main" val="3998406132"/>
                    </a:ext>
                  </a:extLst>
                </a:gridCol>
              </a:tblGrid>
              <a:tr h="6756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总数据</a:t>
                      </a:r>
                      <a:endParaRPr lang="zh-CN" sz="2000" b="1" i="0" u="none" strike="noStrike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注入（有日志）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000" b="1" i="0" u="none" strike="noStrike" kern="1200">
                          <a:solidFill>
                            <a:srgbClr val="294A5A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非注入</a:t>
                      </a:r>
                      <a:endParaRPr lang="en-US" altLang="zh-CN" sz="2000" b="1" i="0" u="none" strike="noStrike" kern="1200" dirty="0">
                        <a:solidFill>
                          <a:srgbClr val="294A5A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3811956"/>
                  </a:ext>
                </a:extLst>
              </a:tr>
              <a:tr h="66765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1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a:t>345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158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187</a:t>
                      </a:r>
                      <a:endParaRPr lang="zh-CN" altLang="en-US" sz="2400" b="1" i="0" u="none" strike="noStrike" dirty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8876370"/>
                  </a:ext>
                </a:extLst>
              </a:tr>
              <a:tr h="66765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72</a:t>
                      </a:r>
                      <a:r>
                        <a:rPr lang="zh-CN" altLang="en-US" sz="2400" b="0" i="0" u="none" strike="noStrike" kern="1200" dirty="0">
                          <a:solidFill>
                            <a:srgbClr val="294A5A"/>
                          </a:solidFill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（权限语句）</a:t>
                      </a:r>
                      <a:endParaRPr lang="zh-CN" altLang="zh-CN" sz="2400" b="0" i="0" u="none" strike="noStrike" kern="1200" dirty="0">
                        <a:solidFill>
                          <a:srgbClr val="294A5A"/>
                        </a:solidFill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58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+mn-ea"/>
                          <a:cs typeface="Times New Roman" panose="02020603050405020304" pitchFamily="18" charset="0"/>
                        </a:rPr>
                        <a:t>14</a:t>
                      </a:r>
                      <a:endParaRPr lang="zh-CN" alt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8061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77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3675" y="167640"/>
            <a:ext cx="4550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</a:t>
            </a:r>
            <a:r>
              <a:rPr lang="en-US" altLang="zh-CN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下一步计划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60730" y="1396365"/>
            <a:ext cx="79197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综合友商的检测结果，比较总结已有的注入模式和注入用例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完善设计文档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搭建模型的词法解析跟语法解析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"/>
            </a:pP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67"/>
    </mc:Choice>
    <mc:Fallback xmlns="">
      <p:transition advTm="7567"/>
    </mc:Fallback>
  </mc:AlternateContent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默认设计模板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280</Words>
  <Application>Microsoft Office PowerPoint</Application>
  <PresentationFormat>全屏显示(4:3)</PresentationFormat>
  <Paragraphs>48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微软雅黑</vt:lpstr>
      <vt:lpstr>Arial</vt:lpstr>
      <vt:lpstr>Cambria Math</vt:lpstr>
      <vt:lpstr>Times New Roman</vt:lpstr>
      <vt:lpstr>Calibri</vt:lpstr>
      <vt:lpstr>宋体</vt:lpstr>
      <vt:lpstr>等线</vt:lpstr>
      <vt:lpstr>Wingdings</vt:lpstr>
      <vt:lpstr>Office 主题</vt:lpstr>
      <vt:lpstr>2_Office 主题</vt:lpstr>
      <vt:lpstr>1_默认设计模板</vt:lpstr>
      <vt:lpstr>2_默认设计模板</vt:lpstr>
      <vt:lpstr>3_默认设计模板</vt:lpstr>
      <vt:lpstr>4_默认设计模板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 zhou</dc:creator>
  <cp:lastModifiedBy>鑫 高</cp:lastModifiedBy>
  <cp:revision>184</cp:revision>
  <dcterms:created xsi:type="dcterms:W3CDTF">2023-04-11T11:47:31Z</dcterms:created>
  <dcterms:modified xsi:type="dcterms:W3CDTF">2023-04-25T08:52:01Z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AB76E13A2750C3F466F83464EE094C5E_43</vt:lpwstr>
  </property>
  <property fmtid="{D5CDD505-2E9C-101B-9397-08002B2CF9AE}" pid="3" name="KSOProductBuildVer">
    <vt:lpwstr>2052-5.2.1.7798</vt:lpwstr>
  </property>
</Properties>
</file>

<file path=docProps/thumbnail.jpeg>
</file>